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302" r:id="rId3"/>
    <p:sldId id="307" r:id="rId4"/>
    <p:sldId id="309" r:id="rId5"/>
    <p:sldId id="278" r:id="rId6"/>
    <p:sldId id="277" r:id="rId7"/>
    <p:sldId id="266" r:id="rId8"/>
    <p:sldId id="313" r:id="rId9"/>
    <p:sldId id="297" r:id="rId10"/>
    <p:sldId id="270" r:id="rId11"/>
    <p:sldId id="267" r:id="rId12"/>
    <p:sldId id="276" r:id="rId13"/>
    <p:sldId id="274" r:id="rId14"/>
    <p:sldId id="296" r:id="rId15"/>
    <p:sldId id="289" r:id="rId16"/>
    <p:sldId id="290" r:id="rId17"/>
    <p:sldId id="291" r:id="rId18"/>
    <p:sldId id="294" r:id="rId19"/>
    <p:sldId id="303" r:id="rId20"/>
    <p:sldId id="299" r:id="rId21"/>
    <p:sldId id="292" r:id="rId22"/>
    <p:sldId id="306" r:id="rId23"/>
    <p:sldId id="293" r:id="rId24"/>
    <p:sldId id="314" r:id="rId25"/>
    <p:sldId id="305" r:id="rId26"/>
    <p:sldId id="312" r:id="rId27"/>
    <p:sldId id="300" r:id="rId28"/>
    <p:sldId id="311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B3E"/>
    <a:srgbClr val="DFFF11"/>
    <a:srgbClr val="E2FF1B"/>
    <a:srgbClr val="FC2821"/>
    <a:srgbClr val="232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-1288" y="-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317" y="4155141"/>
            <a:ext cx="10056283" cy="1013012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317" y="5230906"/>
            <a:ext cx="10056283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6" y="224679"/>
            <a:ext cx="7727951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3962400"/>
            <a:ext cx="1011428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35943" y="457201"/>
            <a:ext cx="3920116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6320" y="4639235"/>
            <a:ext cx="1011428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154" y="416859"/>
            <a:ext cx="2587812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4317" y="414015"/>
            <a:ext cx="819311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317" y="1219014"/>
            <a:ext cx="10056284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4317" y="3224214"/>
            <a:ext cx="10056284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92301"/>
            <a:ext cx="48768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1684" y="1892301"/>
            <a:ext cx="48768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3" y="1761566"/>
            <a:ext cx="48768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3" y="2393576"/>
            <a:ext cx="48768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1684" y="1761566"/>
            <a:ext cx="48768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1684" y="2393576"/>
            <a:ext cx="48768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905" y="457201"/>
            <a:ext cx="475488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3191" y="457201"/>
            <a:ext cx="475488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905" y="1828801"/>
            <a:ext cx="475488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457200"/>
            <a:ext cx="475488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22353" y="1676400"/>
            <a:ext cx="396748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6320" y="1828800"/>
            <a:ext cx="475488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882588"/>
            <a:ext cx="101092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69083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40825E-4A15-4D39-8176-1F07E904CB3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1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56351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8" y="5773935"/>
            <a:ext cx="1142999" cy="112352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6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6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Fl2mCHdv24" TargetMode="External"/><Relationship Id="rId3" Type="http://schemas.openxmlformats.org/officeDocument/2006/relationships/hyperlink" Target="https://www.youtube.com/watch?v=k1WmnlWa4lo&amp;feature=youtu.b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microsoft.com/office/2007/relationships/hdphoto" Target="../media/hdphoto3.wdp"/><Relationship Id="rId5" Type="http://schemas.microsoft.com/office/2007/relationships/hdphoto" Target="../media/hdphoto4.wdp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9420" y="3750877"/>
            <a:ext cx="9501939" cy="952419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  <a:latin typeface="Arial"/>
                <a:cs typeface="Arial"/>
              </a:rPr>
              <a:t>‘Dockerizing”  Splunk</a:t>
            </a:r>
            <a:endParaRPr 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209" y="0"/>
            <a:ext cx="7521568" cy="834562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Docker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8469" y="1106159"/>
            <a:ext cx="5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CLI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8" name="Picture 7" descr="docker-archite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85" y="1518150"/>
            <a:ext cx="9625263" cy="5033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9793" y="1046988"/>
            <a:ext cx="226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Docker daemon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43889" y="995694"/>
            <a:ext cx="1756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Image Repo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74"/>
    </mc:Choice>
    <mc:Fallback xmlns="">
      <p:transition xmlns:p14="http://schemas.microsoft.com/office/powerpoint/2010/main" spd="slow" advTm="655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953" y="107577"/>
            <a:ext cx="10109201" cy="1653988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Time to </a:t>
            </a:r>
            <a:r>
              <a:rPr lang="en-US" b="1" dirty="0" smtClean="0">
                <a:solidFill>
                  <a:srgbClr val="008000"/>
                </a:solidFill>
              </a:rPr>
              <a:t>Provision Hosts: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436" y="1993549"/>
            <a:ext cx="7172976" cy="2619929"/>
          </a:xfrm>
        </p:spPr>
        <p:txBody>
          <a:bodyPr/>
          <a:lstStyle/>
          <a:p>
            <a:r>
              <a:rPr lang="en-US" sz="3200" b="1" dirty="0"/>
              <a:t>Bare metal: </a:t>
            </a:r>
            <a:r>
              <a:rPr lang="en-US" sz="3200" dirty="0" smtClean="0">
                <a:solidFill>
                  <a:srgbClr val="FFFF00"/>
                </a:solidFill>
              </a:rPr>
              <a:t>DAYS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b="1" dirty="0"/>
              <a:t>Cloud VM: </a:t>
            </a:r>
            <a:r>
              <a:rPr lang="en-US" sz="3200" dirty="0" smtClean="0">
                <a:solidFill>
                  <a:srgbClr val="FFFF00"/>
                </a:solidFill>
              </a:rPr>
              <a:t>MINUTES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b="1" dirty="0"/>
              <a:t>Container: </a:t>
            </a:r>
            <a:r>
              <a:rPr lang="en-US" sz="3200" dirty="0" smtClean="0">
                <a:solidFill>
                  <a:srgbClr val="FFFF00"/>
                </a:solidFill>
              </a:rPr>
              <a:t>SECONDS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76"/>
    </mc:Choice>
    <mc:Fallback xmlns="">
      <p:transition xmlns:p14="http://schemas.microsoft.com/office/powerpoint/2010/main" spd="slow" advTm="566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174072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Docker </a:t>
            </a:r>
            <a:r>
              <a:rPr lang="en-US" b="1" dirty="0" smtClean="0">
                <a:solidFill>
                  <a:srgbClr val="008000"/>
                </a:solidFill>
              </a:rPr>
              <a:t>Tools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005" y="1588632"/>
            <a:ext cx="10109201" cy="395343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Docker Compose</a:t>
            </a:r>
            <a:r>
              <a:rPr lang="en-US" dirty="0"/>
              <a:t>: create and manage multi-container architectures</a:t>
            </a:r>
          </a:p>
          <a:p>
            <a:r>
              <a:rPr lang="en-US" b="1" dirty="0">
                <a:solidFill>
                  <a:srgbClr val="FFFF00"/>
                </a:solidFill>
              </a:rPr>
              <a:t>Kitematic</a:t>
            </a:r>
            <a:r>
              <a:rPr lang="en-US" dirty="0"/>
              <a:t>: Simple application for managing Docker containers on Mac and Windows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Swarm</a:t>
            </a:r>
            <a:r>
              <a:rPr lang="en-US" dirty="0"/>
              <a:t>: orchestrating tool to provision and schedule containers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Machine</a:t>
            </a:r>
            <a:r>
              <a:rPr lang="en-US" dirty="0"/>
              <a:t>: provision hosts and install Docker on them</a:t>
            </a:r>
          </a:p>
          <a:p>
            <a:pPr lvl="0"/>
            <a:r>
              <a:rPr lang="en-US" b="1" dirty="0">
                <a:solidFill>
                  <a:srgbClr val="FFFF00"/>
                </a:solidFill>
              </a:rPr>
              <a:t>Virtual </a:t>
            </a:r>
            <a:r>
              <a:rPr lang="en-US" b="1" dirty="0" smtClean="0">
                <a:solidFill>
                  <a:srgbClr val="FFFF00"/>
                </a:solidFill>
              </a:rPr>
              <a:t>Box/Xhyve/Hyper-V</a:t>
            </a:r>
            <a:r>
              <a:rPr lang="en-US" dirty="0" smtClean="0">
                <a:solidFill>
                  <a:srgbClr val="FFFF00"/>
                </a:solidFill>
              </a:rPr>
              <a:t>: </a:t>
            </a:r>
            <a:r>
              <a:rPr lang="en-US" dirty="0"/>
              <a:t>Virtualization software to run Docker host for Mac and </a:t>
            </a:r>
            <a:r>
              <a:rPr lang="en-US" dirty="0" smtClean="0"/>
              <a:t>Windows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39"/>
    </mc:Choice>
    <mc:Fallback xmlns="">
      <p:transition xmlns:p14="http://schemas.microsoft.com/office/powerpoint/2010/main" spd="slow" advTm="113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209347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Dockerfile?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599" y="1523413"/>
            <a:ext cx="10109201" cy="3953436"/>
          </a:xfrm>
        </p:spPr>
        <p:txBody>
          <a:bodyPr>
            <a:normAutofit/>
          </a:bodyPr>
          <a:lstStyle/>
          <a:p>
            <a:r>
              <a:rPr lang="en-US" sz="3200" dirty="0"/>
              <a:t> </a:t>
            </a:r>
            <a:r>
              <a:rPr lang="en-US" sz="3200" i="1" dirty="0" smtClean="0"/>
              <a:t>Dockerfile </a:t>
            </a:r>
            <a:r>
              <a:rPr lang="en-US" sz="3200" i="1" dirty="0"/>
              <a:t>is instructions to build Docker image</a:t>
            </a:r>
          </a:p>
          <a:p>
            <a:pPr lvl="1"/>
            <a:r>
              <a:rPr lang="en-US" sz="2800" dirty="0" smtClean="0"/>
              <a:t>How </a:t>
            </a:r>
            <a:r>
              <a:rPr lang="en-US" sz="2800" dirty="0"/>
              <a:t>to run commands</a:t>
            </a:r>
          </a:p>
          <a:p>
            <a:pPr lvl="1"/>
            <a:r>
              <a:rPr lang="en-US" sz="2800" dirty="0" smtClean="0"/>
              <a:t>Add </a:t>
            </a:r>
            <a:r>
              <a:rPr lang="en-US" sz="2800" dirty="0"/>
              <a:t>files or directories</a:t>
            </a:r>
          </a:p>
          <a:p>
            <a:pPr lvl="1"/>
            <a:r>
              <a:rPr lang="en-US" sz="2800" dirty="0" smtClean="0"/>
              <a:t>Create </a:t>
            </a:r>
            <a:r>
              <a:rPr lang="en-US" sz="2800" dirty="0"/>
              <a:t>environment variables</a:t>
            </a:r>
          </a:p>
          <a:p>
            <a:pPr lvl="1"/>
            <a:r>
              <a:rPr lang="en-US" sz="2800" dirty="0" smtClean="0"/>
              <a:t>What </a:t>
            </a:r>
            <a:r>
              <a:rPr lang="en-US" sz="2800" dirty="0"/>
              <a:t>process to run when launching container</a:t>
            </a:r>
          </a:p>
          <a:p>
            <a:r>
              <a:rPr lang="en-US" sz="3200" dirty="0"/>
              <a:t>Result from building Dockerfile is Docker </a:t>
            </a:r>
            <a:r>
              <a:rPr lang="en-US" sz="3200" dirty="0" smtClean="0"/>
              <a:t>image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88"/>
    </mc:Choice>
    <mc:Fallback xmlns="">
      <p:transition xmlns:p14="http://schemas.microsoft.com/office/powerpoint/2010/main" spd="slow" advTm="541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993" y="130258"/>
            <a:ext cx="10257766" cy="892982"/>
          </a:xfrm>
        </p:spPr>
        <p:txBody>
          <a:bodyPr/>
          <a:lstStyle/>
          <a:p>
            <a:pPr algn="l"/>
            <a:r>
              <a:rPr lang="en-US" i="1" dirty="0">
                <a:solidFill>
                  <a:srgbClr val="008000"/>
                </a:solidFill>
              </a:rPr>
              <a:t>Splunk n’ Box </a:t>
            </a:r>
            <a:r>
              <a:rPr lang="en-US" dirty="0" smtClean="0">
                <a:solidFill>
                  <a:srgbClr val="008000"/>
                </a:solidFill>
              </a:rPr>
              <a:t>P</a:t>
            </a:r>
            <a:r>
              <a:rPr lang="en-US" b="1" dirty="0" smtClean="0">
                <a:solidFill>
                  <a:srgbClr val="008000"/>
                </a:solidFill>
              </a:rPr>
              <a:t>ossible </a:t>
            </a:r>
            <a:r>
              <a:rPr lang="en-US" dirty="0">
                <a:solidFill>
                  <a:srgbClr val="008000"/>
                </a:solidFill>
              </a:rPr>
              <a:t>U</a:t>
            </a:r>
            <a:r>
              <a:rPr lang="en-US" b="1" dirty="0" smtClean="0">
                <a:solidFill>
                  <a:srgbClr val="008000"/>
                </a:solidFill>
              </a:rPr>
              <a:t>se </a:t>
            </a:r>
            <a:r>
              <a:rPr lang="en-US" dirty="0">
                <a:solidFill>
                  <a:srgbClr val="008000"/>
                </a:solidFill>
              </a:rPr>
              <a:t>C</a:t>
            </a:r>
            <a:r>
              <a:rPr lang="en-US" b="1" dirty="0" smtClean="0">
                <a:solidFill>
                  <a:srgbClr val="008000"/>
                </a:solidFill>
              </a:rPr>
              <a:t>ases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67" y="1469547"/>
            <a:ext cx="10109201" cy="395343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Classroom or Search Parties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Fully replicate production environment in your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Learn Clustering without learning docker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upgrades, new features or configurations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integration with 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party (MySQL, Hadoop</a:t>
            </a:r>
            <a:r>
              <a:rPr lang="mr-IN" sz="2800" dirty="0" smtClean="0"/>
              <a:t>…</a:t>
            </a:r>
            <a:r>
              <a:rPr lang="en-US" sz="2800" dirty="0" smtClean="0"/>
              <a:t>.</a:t>
            </a:r>
            <a:r>
              <a:rPr lang="en-US" sz="2800" dirty="0" err="1" smtClean="0"/>
              <a:t>etc</a:t>
            </a:r>
            <a:r>
              <a:rPr lang="en-US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apps in distributed environments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Splunk certification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0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160"/>
    </mc:Choice>
    <mc:Fallback xmlns="">
      <p:transition xmlns:p14="http://schemas.microsoft.com/office/powerpoint/2010/main" spd="slow" advTm="2391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2096" y="899454"/>
            <a:ext cx="10313368" cy="5693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i="1" dirty="0">
              <a:solidFill>
                <a:srgbClr val="008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Extensive error checking during startup &amp; while building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Adaptive </a:t>
            </a:r>
            <a:r>
              <a:rPr lang="en-US" sz="2400" dirty="0">
                <a:solidFill>
                  <a:srgbClr val="FFFF00"/>
                </a:solidFill>
              </a:rPr>
              <a:t>load control during </a:t>
            </a:r>
            <a:r>
              <a:rPr lang="en-US" sz="2400" dirty="0" smtClean="0">
                <a:solidFill>
                  <a:srgbClr val="FFFF00"/>
                </a:solidFill>
              </a:rPr>
              <a:t>cluster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Built-in dynamic hostnames and IPs </a:t>
            </a:r>
            <a:r>
              <a:rPr lang="en-US" sz="2400" dirty="0" smtClean="0">
                <a:solidFill>
                  <a:srgbClr val="FFFFFF"/>
                </a:solidFill>
              </a:rPr>
              <a:t>allocation (DHCP like)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IP aliases binding. No need to translate Splunk ports or </a:t>
            </a:r>
            <a:r>
              <a:rPr lang="en-US" sz="2400" dirty="0" err="1" smtClean="0">
                <a:solidFill>
                  <a:srgbClr val="FFFF00"/>
                </a:solidFill>
              </a:rPr>
              <a:t>Nginx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Automatically create &amp; configure large number of Splunk hosts very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Different levels of logging (show docker commands executed)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Fully configured multi &amp; single site cluster builds (including CM and </a:t>
            </a:r>
            <a:r>
              <a:rPr lang="en-US" sz="2400" dirty="0" smtClean="0">
                <a:solidFill>
                  <a:srgbClr val="FFFFFF"/>
                </a:solidFill>
              </a:rPr>
              <a:t>DEP)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Optimize for performance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Manual and </a:t>
            </a:r>
            <a:r>
              <a:rPr lang="en-US" sz="2400" dirty="0" smtClean="0">
                <a:solidFill>
                  <a:srgbClr val="FFFFFF"/>
                </a:solidFill>
              </a:rPr>
              <a:t>Auto </a:t>
            </a:r>
            <a:r>
              <a:rPr lang="en-US" sz="2400" dirty="0">
                <a:solidFill>
                  <a:srgbClr val="FFFFFF"/>
                </a:solidFill>
              </a:rPr>
              <a:t>(standard configurations)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Modular design that can easily be converted to a higher-level language like Python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Custom login screen (helpful for lab &amp; Search Parties </a:t>
            </a:r>
            <a:r>
              <a:rPr lang="en-US" sz="2400" dirty="0" smtClean="0">
                <a:solidFill>
                  <a:srgbClr val="FFFFFF"/>
                </a:solidFill>
              </a:rPr>
              <a:t>scenario)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Eliminate </a:t>
            </a:r>
            <a:r>
              <a:rPr lang="en-US" sz="2400" dirty="0">
                <a:solidFill>
                  <a:srgbClr val="FFFFFF"/>
                </a:solidFill>
              </a:rPr>
              <a:t>the need to learn docker (but you should)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MacOS support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63204" y="0"/>
            <a:ext cx="10111316" cy="759550"/>
          </a:xfrm>
        </p:spPr>
        <p:txBody>
          <a:bodyPr>
            <a:noAutofit/>
          </a:bodyPr>
          <a:lstStyle/>
          <a:p>
            <a:r>
              <a:rPr lang="en-US" sz="6000" b="1" i="1" dirty="0" smtClean="0">
                <a:solidFill>
                  <a:srgbClr val="008000"/>
                </a:solidFill>
              </a:rPr>
              <a:t>Splunk n’ Box</a:t>
            </a:r>
            <a:r>
              <a:rPr lang="en-US" sz="6000" b="1" dirty="0" smtClean="0">
                <a:solidFill>
                  <a:srgbClr val="008000"/>
                </a:solidFill>
              </a:rPr>
              <a:t> </a:t>
            </a:r>
            <a:r>
              <a:rPr lang="en-US" sz="6000" dirty="0">
                <a:solidFill>
                  <a:srgbClr val="008000"/>
                </a:solidFill>
              </a:rPr>
              <a:t>F</a:t>
            </a:r>
            <a:r>
              <a:rPr lang="en-US" sz="6000" b="1" dirty="0" smtClean="0">
                <a:solidFill>
                  <a:srgbClr val="008000"/>
                </a:solidFill>
              </a:rPr>
              <a:t>eatures</a:t>
            </a:r>
            <a:endParaRPr lang="en-US" sz="6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82"/>
    </mc:Choice>
    <mc:Fallback xmlns="">
      <p:transition xmlns:p14="http://schemas.microsoft.com/office/powerpoint/2010/main" spd="slow" advTm="4488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92" y="0"/>
            <a:ext cx="7427152" cy="75955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8000"/>
                </a:solidFill>
              </a:rPr>
              <a:t>Configuring the script</a:t>
            </a:r>
            <a:endParaRPr lang="en-US" sz="6000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3755" y="1101224"/>
            <a:ext cx="10005231" cy="5355313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ETH_OSX</a:t>
            </a:r>
            <a:r>
              <a:rPr lang="en-US" dirty="0"/>
              <a:t>="lo0"                 </a:t>
            </a:r>
            <a:r>
              <a:rPr lang="en-US" dirty="0" smtClean="0"/>
              <a:t>     </a:t>
            </a:r>
            <a:r>
              <a:rPr lang="en-US" dirty="0"/>
              <a:t>#</a:t>
            </a:r>
            <a:r>
              <a:rPr lang="en-US" dirty="0">
                <a:solidFill>
                  <a:schemeClr val="tx1"/>
                </a:solidFill>
              </a:rPr>
              <a:t>default interface to use with </a:t>
            </a:r>
            <a:r>
              <a:rPr lang="en-US" dirty="0" smtClean="0">
                <a:solidFill>
                  <a:schemeClr val="tx1"/>
                </a:solidFill>
              </a:rPr>
              <a:t>OSX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ETH_LINUX</a:t>
            </a:r>
            <a:r>
              <a:rPr lang="en-US" dirty="0"/>
              <a:t>="eno1"                #</a:t>
            </a:r>
            <a:r>
              <a:rPr lang="en-US" dirty="0">
                <a:solidFill>
                  <a:srgbClr val="FFFFFF"/>
                </a:solidFill>
              </a:rPr>
              <a:t>default interface to use with Linux</a:t>
            </a:r>
          </a:p>
          <a:p>
            <a:r>
              <a:rPr lang="en-US" dirty="0"/>
              <a:t>GREP_OSX="/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ggrep</a:t>
            </a:r>
            <a:r>
              <a:rPr lang="en-US" dirty="0"/>
              <a:t>"</a:t>
            </a:r>
          </a:p>
          <a:p>
            <a:r>
              <a:rPr lang="en-US" dirty="0"/>
              <a:t>GREP_LINUX="/bin/</a:t>
            </a:r>
            <a:r>
              <a:rPr lang="en-US" dirty="0" err="1"/>
              <a:t>grep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START_ALIAS_LINUX</a:t>
            </a:r>
            <a:r>
              <a:rPr lang="en-US" dirty="0"/>
              <a:t>="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192.168.1.100</a:t>
            </a:r>
            <a:r>
              <a:rPr lang="en-US" dirty="0"/>
              <a:t>";      END_ALIAS_LINUX="</a:t>
            </a:r>
            <a:r>
              <a:rPr lang="en-US" dirty="0">
                <a:solidFill>
                  <a:srgbClr val="008000"/>
                </a:solidFill>
              </a:rPr>
              <a:t>192.168.1.254</a:t>
            </a:r>
            <a:r>
              <a:rPr lang="en-US" dirty="0"/>
              <a:t>"</a:t>
            </a:r>
          </a:p>
          <a:p>
            <a:r>
              <a:rPr lang="en-US" dirty="0">
                <a:solidFill>
                  <a:srgbClr val="FFFF00"/>
                </a:solidFill>
              </a:rPr>
              <a:t>START_ALIAS_OS</a:t>
            </a:r>
            <a:r>
              <a:rPr lang="en-US" dirty="0"/>
              <a:t>X="</a:t>
            </a:r>
            <a:r>
              <a:rPr lang="en-US" dirty="0">
                <a:solidFill>
                  <a:srgbClr val="C4F078"/>
                </a:solidFill>
              </a:rPr>
              <a:t>10.0.0.100</a:t>
            </a:r>
            <a:r>
              <a:rPr lang="en-US" dirty="0"/>
              <a:t>";          </a:t>
            </a:r>
            <a:r>
              <a:rPr lang="en-US" dirty="0" smtClean="0"/>
              <a:t>     </a:t>
            </a:r>
            <a:r>
              <a:rPr lang="en-US" dirty="0"/>
              <a:t>END_ALIAS_OSX="10.0.0.254"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DNSSERVER</a:t>
            </a:r>
            <a:r>
              <a:rPr lang="en-US" dirty="0"/>
              <a:t>="</a:t>
            </a:r>
            <a:r>
              <a:rPr lang="en-US" dirty="0" smtClean="0">
                <a:solidFill>
                  <a:srgbClr val="C4F078"/>
                </a:solidFill>
              </a:rPr>
              <a:t>192.168.1.100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LIC_FILES_DI</a:t>
            </a:r>
            <a:r>
              <a:rPr lang="en-US" dirty="0" smtClean="0"/>
              <a:t>R</a:t>
            </a:r>
            <a:r>
              <a:rPr lang="en-US" dirty="0"/>
              <a:t>="</a:t>
            </a:r>
            <a:r>
              <a:rPr lang="en-US" dirty="0" err="1" smtClean="0"/>
              <a:t>licenses_files</a:t>
            </a:r>
            <a:r>
              <a:rPr lang="en-US" dirty="0" smtClean="0"/>
              <a:t>”;	</a:t>
            </a:r>
            <a:r>
              <a:rPr lang="en-US" dirty="0" smtClean="0">
                <a:solidFill>
                  <a:srgbClr val="FFFF00"/>
                </a:solidFill>
              </a:rPr>
              <a:t>VOL_DIR</a:t>
            </a:r>
            <a:r>
              <a:rPr lang="en-US" dirty="0"/>
              <a:t>="docker-</a:t>
            </a:r>
            <a:r>
              <a:rPr lang="en-US" dirty="0" smtClean="0"/>
              <a:t>volumes”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SPLUNK_IMAG</a:t>
            </a:r>
            <a:r>
              <a:rPr lang="en-US" dirty="0"/>
              <a:t>E="</a:t>
            </a:r>
            <a:r>
              <a:rPr lang="en-US" dirty="0" err="1"/>
              <a:t>mhassan</a:t>
            </a:r>
            <a:r>
              <a:rPr lang="en-US" dirty="0"/>
              <a:t>/</a:t>
            </a:r>
            <a:r>
              <a:rPr lang="en-US" dirty="0" smtClean="0"/>
              <a:t>splunk”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RFACTOR</a:t>
            </a:r>
            <a:r>
              <a:rPr lang="en-US" dirty="0" smtClean="0"/>
              <a:t>="3”;</a:t>
            </a:r>
            <a:r>
              <a:rPr lang="en-US" dirty="0" smtClean="0">
                <a:solidFill>
                  <a:srgbClr val="FFFF00"/>
                </a:solidFill>
              </a:rPr>
              <a:t>  SFACTOR</a:t>
            </a:r>
            <a:r>
              <a:rPr lang="en-US" dirty="0"/>
              <a:t>="</a:t>
            </a:r>
            <a:r>
              <a:rPr lang="en-US" dirty="0" smtClean="0"/>
              <a:t>2”</a:t>
            </a:r>
          </a:p>
          <a:p>
            <a:endParaRPr lang="en-US" dirty="0" smtClean="0"/>
          </a:p>
          <a:p>
            <a:r>
              <a:rPr lang="en-US" dirty="0" smtClean="0"/>
              <a:t>STD_IDXC_COUNT</a:t>
            </a:r>
            <a:r>
              <a:rPr lang="en-US" dirty="0"/>
              <a:t>="3"      #default IDXC count</a:t>
            </a:r>
          </a:p>
          <a:p>
            <a:r>
              <a:rPr lang="en-US" dirty="0"/>
              <a:t>STD_SHC_COUNT="3"       #default SHC count</a:t>
            </a:r>
          </a:p>
          <a:p>
            <a:r>
              <a:rPr lang="en-US" dirty="0"/>
              <a:t>DEP_SHC_COUNT="</a:t>
            </a:r>
            <a:r>
              <a:rPr lang="en-US" dirty="0" smtClean="0"/>
              <a:t>1”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DEFAULT_SITES_NAME</a:t>
            </a:r>
            <a:r>
              <a:rPr lang="en-US" dirty="0"/>
              <a:t>S="STL LON HKG"</a:t>
            </a:r>
          </a:p>
        </p:txBody>
      </p:sp>
    </p:spTree>
    <p:extLst>
      <p:ext uri="{BB962C8B-B14F-4D97-AF65-F5344CB8AC3E}">
        <p14:creationId xmlns:p14="http://schemas.microsoft.com/office/powerpoint/2010/main" val="266612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85"/>
    </mc:Choice>
    <mc:Fallback xmlns="">
      <p:transition xmlns:p14="http://schemas.microsoft.com/office/powerpoint/2010/main" spd="slow" advTm="17608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95819"/>
            <a:ext cx="10109201" cy="1021215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Host (container) naming rules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50683" y="1480894"/>
            <a:ext cx="948797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IDX : Indexer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SH  : Search Head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DS  : Deployment Server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LM  : License Master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CM  : Cluster Master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 : Search Head Cluster Deployer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HF  : Heavy Forwarder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UF  : Universal Forwarder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DMC : Distributed </a:t>
            </a:r>
            <a:r>
              <a:rPr lang="en-US" sz="2400" dirty="0" smtClean="0">
                <a:solidFill>
                  <a:srgbClr val="FFFFFF"/>
                </a:solidFill>
              </a:rPr>
              <a:t>Management Console 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( splunk 6.5 name changed to Monitoring Console</a:t>
            </a:r>
            <a:r>
              <a:rPr lang="en-US" sz="1400" dirty="0" smtClean="0">
                <a:solidFill>
                  <a:srgbClr val="FFFFFF"/>
                </a:solidFill>
              </a:rPr>
              <a:t>)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Or 2"/>
          <p:cNvSpPr/>
          <p:nvPr/>
        </p:nvSpPr>
        <p:spPr>
          <a:xfrm>
            <a:off x="1749777" y="5404555"/>
            <a:ext cx="395111" cy="409222"/>
          </a:xfrm>
          <a:prstGeom prst="flowChar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9985" y="5375111"/>
            <a:ext cx="7833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Docker container names (i.e. hostnames) are </a:t>
            </a:r>
            <a:r>
              <a:rPr lang="en-US" sz="2400" smtClean="0">
                <a:solidFill>
                  <a:srgbClr val="FFFFFF"/>
                </a:solidFill>
              </a:rPr>
              <a:t>case sensitive</a:t>
            </a:r>
          </a:p>
        </p:txBody>
      </p:sp>
    </p:spTree>
    <p:extLst>
      <p:ext uri="{BB962C8B-B14F-4D97-AF65-F5344CB8AC3E}">
        <p14:creationId xmlns:p14="http://schemas.microsoft.com/office/powerpoint/2010/main" val="945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01"/>
    </mc:Choice>
    <mc:Fallback xmlns="">
      <p:transition xmlns:p14="http://schemas.microsoft.com/office/powerpoint/2010/main" spd="slow" advTm="1304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585" y="-52923"/>
            <a:ext cx="5376687" cy="7440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MacOS</a:t>
            </a:r>
            <a:r>
              <a:rPr lang="en-US" b="1" dirty="0" smtClean="0">
                <a:solidFill>
                  <a:srgbClr val="008000"/>
                </a:solidFill>
              </a:rPr>
              <a:t> Notes: 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21728" y="640912"/>
            <a:ext cx="10254568" cy="621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Default docker settings on MacOS  are limited</a:t>
            </a:r>
            <a:r>
              <a:rPr lang="en-US" sz="2800" b="1" dirty="0"/>
              <a:t> </a:t>
            </a:r>
          </a:p>
          <a:p>
            <a:pPr lvl="1"/>
            <a:r>
              <a:rPr lang="en-US" dirty="0" smtClean="0"/>
              <a:t>Please </a:t>
            </a:r>
            <a:r>
              <a:rPr lang="en-US" dirty="0"/>
              <a:t>change to take advantage of all available memory and CPU (under preferences)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FF00"/>
                </a:solidFill>
              </a:rPr>
              <a:t>Performance </a:t>
            </a:r>
            <a:r>
              <a:rPr lang="en-US" sz="2800" b="1" dirty="0">
                <a:solidFill>
                  <a:srgbClr val="FFFF00"/>
                </a:solidFill>
              </a:rPr>
              <a:t>on </a:t>
            </a:r>
            <a:r>
              <a:rPr lang="en-US" sz="2800" b="1" dirty="0" smtClean="0">
                <a:solidFill>
                  <a:srgbClr val="FFFF00"/>
                </a:solidFill>
              </a:rPr>
              <a:t>MacOS </a:t>
            </a:r>
            <a:r>
              <a:rPr lang="en-US" sz="2800" b="1" dirty="0">
                <a:solidFill>
                  <a:srgbClr val="FFFF00"/>
                </a:solidFill>
              </a:rPr>
              <a:t>is noticeably less than </a:t>
            </a:r>
            <a:r>
              <a:rPr lang="en-US" sz="2800" b="1" dirty="0" smtClean="0">
                <a:solidFill>
                  <a:srgbClr val="FFFF00"/>
                </a:solidFill>
              </a:rPr>
              <a:t>Linux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	</a:t>
            </a:r>
          </a:p>
          <a:p>
            <a:pPr lvl="1"/>
            <a:r>
              <a:rPr lang="en-US" dirty="0" smtClean="0"/>
              <a:t>So </a:t>
            </a:r>
            <a:r>
              <a:rPr lang="en-US" dirty="0"/>
              <a:t>be aware that you may not be able to bring up as many containers with similar hardware </a:t>
            </a:r>
            <a:r>
              <a:rPr lang="en-US" dirty="0" smtClean="0"/>
              <a:t>resources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Hosts will not be reachable from outside your laptop</a:t>
            </a:r>
            <a:endParaRPr lang="en-US" sz="2800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Containers will bind to local loopback interface IP aliases on docker-host (i.e., your laptop)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/>
              <a:t>This is not the case in Linux runs.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Do not run any local splunkd instances on the docker</a:t>
            </a:r>
            <a:r>
              <a:rPr lang="en-US" sz="2800" b="1" dirty="0" smtClean="0">
                <a:solidFill>
                  <a:srgbClr val="FFFF00"/>
                </a:solidFill>
              </a:rPr>
              <a:t>-host 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will prevent Docker containers from starting due to network interface binding conflict</a:t>
            </a:r>
            <a:r>
              <a:rPr lang="en-US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Do not use older boot2docker stuff </a:t>
            </a:r>
          </a:p>
          <a:p>
            <a:pPr lvl="1"/>
            <a:r>
              <a:rPr lang="en-US" sz="1600" dirty="0"/>
              <a:t>If you Google OSX Docker install, you will see references to Oracle VirtualBox and boot2docker everywhere. Starting with Docker 1.12 Oracle VBOX is replaced with small new hypervisor called </a:t>
            </a:r>
            <a:r>
              <a:rPr lang="en-US" sz="1600" b="1" dirty="0"/>
              <a:t>xhyve.</a:t>
            </a:r>
            <a:r>
              <a:rPr lang="en-US" sz="1600" dirty="0"/>
              <a:t> Boot2docker is replaced with Moby (tiny Linux)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13"/>
    </mc:Choice>
    <mc:Fallback xmlns="">
      <p:transition xmlns:p14="http://schemas.microsoft.com/office/powerpoint/2010/main" spd="slow" advTm="1710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344" y="219273"/>
            <a:ext cx="3837595" cy="97418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My LAB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5" name="Picture 4" descr="macbook_pr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0" y="3151212"/>
            <a:ext cx="2775319" cy="1787254"/>
          </a:xfrm>
          <a:prstGeom prst="rect">
            <a:avLst/>
          </a:prstGeom>
        </p:spPr>
      </p:pic>
      <p:pic>
        <p:nvPicPr>
          <p:cNvPr id="6" name="Picture 5" descr="nuc_sku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79" y="3151212"/>
            <a:ext cx="3216234" cy="1728463"/>
          </a:xfrm>
          <a:prstGeom prst="rect">
            <a:avLst/>
          </a:prstGeom>
        </p:spPr>
      </p:pic>
      <p:pic>
        <p:nvPicPr>
          <p:cNvPr id="8" name="Picture 7" descr="netgear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24" y="3151212"/>
            <a:ext cx="3609017" cy="1753163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 rot="16200000">
            <a:off x="7655692" y="-894134"/>
            <a:ext cx="711508" cy="7543800"/>
          </a:xfrm>
          <a:prstGeom prst="rightBrace">
            <a:avLst>
              <a:gd name="adj1" fmla="val 8333"/>
              <a:gd name="adj2" fmla="val 506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9022" y="1987145"/>
            <a:ext cx="442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SEACH PARTY/CLASSROOM (80 containers)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3912" y="2010203"/>
            <a:ext cx="355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 ALONE LAB (25 containers)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96348" y="4985041"/>
            <a:ext cx="229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$1000</a:t>
            </a:r>
          </a:p>
          <a:p>
            <a:r>
              <a:rPr lang="en-US" dirty="0" smtClean="0"/>
              <a:t>32G RAM, 1TB SSD</a:t>
            </a:r>
          </a:p>
          <a:p>
            <a:r>
              <a:rPr lang="en-US" dirty="0" smtClean="0"/>
              <a:t>Intel core i7</a:t>
            </a:r>
          </a:p>
          <a:p>
            <a:r>
              <a:rPr lang="en-US" dirty="0" smtClean="0"/>
              <a:t>Ubuntu 16.0.4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0806" y="4985041"/>
            <a:ext cx="2217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$300</a:t>
            </a:r>
          </a:p>
          <a:p>
            <a:r>
              <a:rPr lang="en-US" dirty="0" err="1" smtClean="0"/>
              <a:t>Netgear</a:t>
            </a:r>
            <a:r>
              <a:rPr lang="en-US" dirty="0" smtClean="0"/>
              <a:t> R800 router</a:t>
            </a:r>
          </a:p>
          <a:p>
            <a:r>
              <a:rPr lang="en-US" dirty="0" smtClean="0"/>
              <a:t>SSID:  </a:t>
            </a:r>
            <a:r>
              <a:rPr lang="en-US" dirty="0" err="1" smtClean="0"/>
              <a:t>splunk_n_box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04945" y="4985041"/>
            <a:ext cx="2157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$1200</a:t>
            </a:r>
          </a:p>
          <a:p>
            <a:r>
              <a:rPr lang="en-US" dirty="0" smtClean="0"/>
              <a:t>MacOS Sierra 10.12.2</a:t>
            </a:r>
          </a:p>
          <a:p>
            <a:r>
              <a:rPr lang="en-US" dirty="0" smtClean="0"/>
              <a:t>16G RAM</a:t>
            </a:r>
          </a:p>
          <a:p>
            <a:r>
              <a:rPr lang="en-US" dirty="0" smtClean="0"/>
              <a:t>Intel core i7</a:t>
            </a:r>
            <a:endParaRPr lang="en-US" dirty="0"/>
          </a:p>
        </p:txBody>
      </p:sp>
      <p:sp>
        <p:nvSpPr>
          <p:cNvPr id="17" name="Right Brace 16"/>
          <p:cNvSpPr/>
          <p:nvPr/>
        </p:nvSpPr>
        <p:spPr>
          <a:xfrm rot="16200000">
            <a:off x="1799060" y="1268978"/>
            <a:ext cx="711508" cy="3216662"/>
          </a:xfrm>
          <a:prstGeom prst="rightBrace">
            <a:avLst>
              <a:gd name="adj1" fmla="val 8333"/>
              <a:gd name="adj2" fmla="val 506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06"/>
    </mc:Choice>
    <mc:Fallback xmlns="">
      <p:transition xmlns:p14="http://schemas.microsoft.com/office/powerpoint/2010/main" spd="slow" advTm="11400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62067" y="4285268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https://github.com/mhassan2/splunk-n-box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361035" y="5012883"/>
            <a:ext cx="3045583" cy="1490483"/>
            <a:chOff x="6676761" y="3896264"/>
            <a:chExt cx="1857735" cy="838397"/>
          </a:xfrm>
        </p:grpSpPr>
        <p:sp>
          <p:nvSpPr>
            <p:cNvPr id="6" name="TextBox 2"/>
            <p:cNvSpPr txBox="1">
              <a:spLocks noChangeArrowheads="1"/>
            </p:cNvSpPr>
            <p:nvPr/>
          </p:nvSpPr>
          <p:spPr bwMode="auto">
            <a:xfrm>
              <a:off x="6677266" y="4359203"/>
              <a:ext cx="1857230" cy="375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26" tIns="25713" rIns="51426" bIns="25713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816199" eaLnBrk="1" hangingPunct="1"/>
              <a:r>
                <a:rPr lang="en-US" sz="2000" i="1" dirty="0">
                  <a:solidFill>
                    <a:prstClr val="white"/>
                  </a:solidFill>
                  <a:latin typeface="Calibri" charset="0"/>
                </a:rPr>
                <a:t>Mo Hassan</a:t>
              </a:r>
            </a:p>
            <a:p>
              <a:pPr defTabSz="816199" eaLnBrk="1" hangingPunct="1"/>
              <a:r>
                <a:rPr lang="en-US" sz="2000" i="1" dirty="0">
                  <a:solidFill>
                    <a:prstClr val="white"/>
                  </a:solidFill>
                  <a:latin typeface="Calibri" charset="0"/>
                </a:rPr>
                <a:t>Sales Engineer</a:t>
              </a:r>
            </a:p>
          </p:txBody>
        </p:sp>
        <p:pic>
          <p:nvPicPr>
            <p:cNvPr id="7" name="Picture 6" descr="mhassan_pic.jpg"/>
            <p:cNvPicPr>
              <a:picLocks noChangeAspect="1"/>
            </p:cNvPicPr>
            <p:nvPr/>
          </p:nvPicPr>
          <p:blipFill>
            <a:blip r:embed="rId2" cstate="print">
              <a:lum bright="20000" contras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70409" y="3896264"/>
              <a:ext cx="412633" cy="499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ap="flat" cmpd="sng" algn="ctr">
              <a:noFill/>
              <a:prstDash val="solid"/>
            </a:ln>
            <a:effectLst>
              <a:softEdge rad="63500"/>
            </a:effectLst>
          </p:spPr>
        </p:pic>
        <p:sp>
          <p:nvSpPr>
            <p:cNvPr id="8" name="Rectangle 7"/>
            <p:cNvSpPr/>
            <p:nvPr/>
          </p:nvSpPr>
          <p:spPr>
            <a:xfrm rot="16200000">
              <a:off x="6541239" y="4070795"/>
              <a:ext cx="415361" cy="144317"/>
            </a:xfrm>
            <a:prstGeom prst="rect">
              <a:avLst/>
            </a:prstGeom>
          </p:spPr>
          <p:txBody>
            <a:bodyPr wrap="none" lIns="51426" tIns="25713" rIns="51426" bIns="25713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</a:rPr>
                <a:t>presenter</a:t>
              </a:r>
              <a:endParaRPr lang="en-US" sz="1600" dirty="0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1070147" y="5973192"/>
            <a:ext cx="2634198" cy="740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&gt; Splunk</a:t>
            </a:r>
            <a:endParaRPr lang="en-US" sz="3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023699" y="291056"/>
            <a:ext cx="2465778" cy="1896939"/>
            <a:chOff x="5206931" y="291056"/>
            <a:chExt cx="2465778" cy="1896939"/>
          </a:xfrm>
        </p:grpSpPr>
        <p:pic>
          <p:nvPicPr>
            <p:cNvPr id="10" name="Picture 9" descr="colored_container_shelving_unit_1600_clr_1456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931" y="291056"/>
              <a:ext cx="2465778" cy="189693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759924" y="456687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SH03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02669" y="456687"/>
              <a:ext cx="502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71511" y="456687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66807" y="953062"/>
              <a:ext cx="5291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IDX03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09552" y="953062"/>
              <a:ext cx="5026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000000"/>
                  </a:solidFill>
                </a:rPr>
                <a:t>IDX01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78394" y="953062"/>
              <a:ext cx="5291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IDX02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40350" y="1376416"/>
              <a:ext cx="5762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DEP01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83095" y="1376416"/>
              <a:ext cx="502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CM01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51937" y="1376416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LM01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03143" y="2083599"/>
            <a:ext cx="7383752" cy="1602231"/>
            <a:chOff x="2219536" y="1935651"/>
            <a:chExt cx="7383752" cy="1602231"/>
          </a:xfrm>
        </p:grpSpPr>
        <p:sp>
          <p:nvSpPr>
            <p:cNvPr id="22" name="TextBox 21"/>
            <p:cNvSpPr txBox="1"/>
            <p:nvPr/>
          </p:nvSpPr>
          <p:spPr>
            <a:xfrm>
              <a:off x="3205987" y="3168550"/>
              <a:ext cx="4670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Splunk multi-site clusters in 20 </a:t>
              </a:r>
              <a:r>
                <a:rPr lang="en-US" b="1" i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minutes or less!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9536" y="1935651"/>
              <a:ext cx="738375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chemeClr val="accent2">
                      <a:lumMod val="75000"/>
                    </a:schemeClr>
                  </a:solidFill>
                </a:rPr>
                <a:t>Splunk </a:t>
              </a:r>
              <a:r>
                <a:rPr lang="en-US" sz="9600" b="1" dirty="0" smtClean="0">
                  <a:solidFill>
                    <a:schemeClr val="accent2">
                      <a:lumMod val="75000"/>
                    </a:schemeClr>
                  </a:solidFill>
                </a:rPr>
                <a:t>n’ Box</a:t>
              </a:r>
              <a:endParaRPr lang="en-U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58"/>
    </mc:Choice>
    <mc:Fallback xmlns="">
      <p:transition xmlns:p14="http://schemas.microsoft.com/office/powerpoint/2010/main" spd="slow" advTm="3345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880116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Wi-Fi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SSID : Splunk-n-box</a:t>
            </a:r>
          </a:p>
          <a:p>
            <a:r>
              <a:rPr lang="en-US" sz="3200" b="1" dirty="0" smtClean="0"/>
              <a:t>IP range  192.168.1.100-???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9281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3" y="719737"/>
            <a:ext cx="11774532" cy="595482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9284" y="1755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Starting Checks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4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14"/>
    </mc:Choice>
    <mc:Fallback xmlns="">
      <p:transition xmlns:p14="http://schemas.microsoft.com/office/powerpoint/2010/main" spd="slow" advTm="1721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3524" y="-76271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Main Menu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4" name="Picture 3" descr="Screen Shot 2017-01-30 at 6.1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" y="747889"/>
            <a:ext cx="11556999" cy="5969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18697" y="699158"/>
            <a:ext cx="6062747" cy="359175"/>
          </a:xfrm>
          <a:prstGeom prst="rect">
            <a:avLst/>
          </a:prstGeom>
          <a:solidFill>
            <a:schemeClr val="lt1">
              <a:alpha val="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035811" y="931334"/>
            <a:ext cx="1282862" cy="32455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8223"/>
            <a:ext cx="7097889" cy="677333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410"/>
    </mc:Choice>
    <mc:Fallback xmlns="">
      <p:transition xmlns:p14="http://schemas.microsoft.com/office/powerpoint/2010/main" spd="slow" advTm="3324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33524" y="-18544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Clustering Menu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7-01-19 at 11.1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" y="921456"/>
            <a:ext cx="11857583" cy="585187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Rectangle 8"/>
          <p:cNvSpPr/>
          <p:nvPr/>
        </p:nvSpPr>
        <p:spPr>
          <a:xfrm>
            <a:off x="143921" y="2384779"/>
            <a:ext cx="5387635" cy="465668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87" y="4301067"/>
            <a:ext cx="5387635" cy="465668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2D90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8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46"/>
    </mc:Choice>
    <mc:Fallback xmlns="">
      <p:transition xmlns:p14="http://schemas.microsoft.com/office/powerpoint/2010/main" spd="slow" advTm="23104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30 at 6.13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7" y="794604"/>
            <a:ext cx="11613446" cy="59363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3524" y="-18544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Show all containers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Menu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9777" y="1933222"/>
            <a:ext cx="1354667" cy="3809999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069" y="1961445"/>
            <a:ext cx="1738487" cy="3877732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25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12 at 2.0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1" y="691753"/>
            <a:ext cx="11636556" cy="599691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3524" y="-76271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Finished run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29989" y="5890004"/>
            <a:ext cx="2160680" cy="359175"/>
          </a:xfrm>
          <a:prstGeom prst="rect">
            <a:avLst/>
          </a:prstGeom>
          <a:solidFill>
            <a:schemeClr val="lt1">
              <a:alpha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3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1"/>
    </mc:Choice>
    <mc:Fallback xmlns="">
      <p:transition xmlns:p14="http://schemas.microsoft.com/office/powerpoint/2010/main" spd="slow" advTm="318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Real Performance </a:t>
            </a:r>
            <a:r>
              <a:rPr lang="en-US" dirty="0">
                <a:solidFill>
                  <a:srgbClr val="008000"/>
                </a:solidFill>
              </a:rPr>
              <a:t>N</a:t>
            </a:r>
            <a:r>
              <a:rPr lang="en-US" dirty="0" smtClean="0">
                <a:solidFill>
                  <a:srgbClr val="008000"/>
                </a:solidFill>
              </a:rPr>
              <a:t>umbers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284" y="2659315"/>
            <a:ext cx="10109201" cy="35668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Basic Splunk </a:t>
            </a:r>
            <a:r>
              <a:rPr lang="en-US" dirty="0" smtClean="0">
                <a:solidFill>
                  <a:srgbClr val="FFFF00"/>
                </a:solidFill>
              </a:rPr>
              <a:t>container: </a:t>
            </a:r>
            <a:r>
              <a:rPr lang="en-US" b="0" dirty="0"/>
              <a:t>(custom </a:t>
            </a:r>
            <a:r>
              <a:rPr lang="en-US" b="0" dirty="0" err="1"/>
              <a:t>web.conf</a:t>
            </a:r>
            <a:r>
              <a:rPr lang="en-US" b="0" dirty="0"/>
              <a:t>, pass changed , license file</a:t>
            </a:r>
            <a:r>
              <a:rPr lang="en-US" b="0" dirty="0" smtClean="0"/>
              <a:t>)</a:t>
            </a:r>
            <a:endParaRPr lang="en-US" dirty="0" smtClean="0"/>
          </a:p>
          <a:p>
            <a:pPr marL="403225" lvl="1" indent="0">
              <a:buNone/>
            </a:pPr>
            <a:r>
              <a:rPr lang="en-US" dirty="0" smtClean="0">
                <a:solidFill>
                  <a:srgbClr val="FC2821"/>
                </a:solidFill>
              </a:rPr>
              <a:t>	</a:t>
            </a:r>
            <a:r>
              <a:rPr lang="en-US" sz="2400" dirty="0" smtClean="0">
                <a:solidFill>
                  <a:srgbClr val="FC2821"/>
                </a:solidFill>
              </a:rPr>
              <a:t>2</a:t>
            </a:r>
            <a:r>
              <a:rPr lang="en-US" sz="2400" dirty="0" smtClean="0"/>
              <a:t> </a:t>
            </a:r>
            <a:r>
              <a:rPr lang="en-US" sz="2400" dirty="0"/>
              <a:t>splunk commands   </a:t>
            </a:r>
            <a:r>
              <a:rPr lang="en-US" sz="2400" dirty="0" smtClean="0">
                <a:solidFill>
                  <a:srgbClr val="3366FF"/>
                </a:solidFill>
              </a:rPr>
              <a:t>20  </a:t>
            </a:r>
            <a:r>
              <a:rPr lang="en-US" sz="2400" dirty="0" smtClean="0"/>
              <a:t>seconds</a:t>
            </a:r>
          </a:p>
          <a:p>
            <a:pPr marL="403225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3-Site cluster: </a:t>
            </a:r>
            <a:r>
              <a:rPr lang="en-US" b="0" dirty="0"/>
              <a:t>each site (3-IDX, 3-SH, 3-DEP), 1-CM, 1-L</a:t>
            </a:r>
            <a:r>
              <a:rPr lang="en-US" dirty="0"/>
              <a:t>M </a:t>
            </a:r>
          </a:p>
          <a:p>
            <a:pPr marL="0" indent="0">
              <a:buNone/>
            </a:pPr>
            <a:r>
              <a:rPr lang="en-US" dirty="0">
                <a:solidFill>
                  <a:srgbClr val="FC2821"/>
                </a:solidFill>
              </a:rPr>
              <a:t>	224</a:t>
            </a:r>
            <a:r>
              <a:rPr lang="en-US" dirty="0"/>
              <a:t> splunk commands   </a:t>
            </a:r>
            <a:r>
              <a:rPr lang="en-US" dirty="0">
                <a:solidFill>
                  <a:srgbClr val="3366FF"/>
                </a:solidFill>
              </a:rPr>
              <a:t>18:10  </a:t>
            </a:r>
            <a:r>
              <a:rPr lang="en-US" dirty="0"/>
              <a:t>minutes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4-Site cluster</a:t>
            </a:r>
            <a:r>
              <a:rPr lang="en-US" b="0" dirty="0">
                <a:solidFill>
                  <a:srgbClr val="FFFF00"/>
                </a:solidFill>
              </a:rPr>
              <a:t>:</a:t>
            </a:r>
            <a:r>
              <a:rPr lang="en-US" b="0" dirty="0" smtClean="0">
                <a:solidFill>
                  <a:srgbClr val="FFFF00"/>
                </a:solidFill>
              </a:rPr>
              <a:t> </a:t>
            </a:r>
            <a:r>
              <a:rPr lang="en-US" b="0" dirty="0" smtClean="0"/>
              <a:t>each site (10-IDX, 5-SH, 4-DEP), 1-CM, 1-LM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C2821"/>
                </a:solidFill>
              </a:rPr>
              <a:t>	625</a:t>
            </a:r>
            <a:r>
              <a:rPr lang="en-US" dirty="0" smtClean="0"/>
              <a:t> splunk commands  </a:t>
            </a:r>
            <a:r>
              <a:rPr lang="en-US" dirty="0" smtClean="0">
                <a:solidFill>
                  <a:srgbClr val="3366FF"/>
                </a:solidFill>
              </a:rPr>
              <a:t>38:58 </a:t>
            </a:r>
            <a:r>
              <a:rPr lang="en-US" dirty="0" smtClean="0"/>
              <a:t>minutes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442" y="1652085"/>
            <a:ext cx="67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Intel NUC Skull 32G/SSD/Intel core i7/Linux: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7295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8"/>
            <a:ext cx="10109201" cy="585118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FAQ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18" y="768736"/>
            <a:ext cx="10109201" cy="5460708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Can you run different Splunk version?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Do I need valid Splunk licenses?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Where is vi, ifconfig, </a:t>
            </a:r>
            <a:r>
              <a:rPr lang="en-US" dirty="0" err="1" smtClean="0"/>
              <a:t>sshd</a:t>
            </a:r>
            <a:r>
              <a:rPr lang="en-US" dirty="0" smtClean="0"/>
              <a:t>? How do I login into the container </a:t>
            </a:r>
            <a:r>
              <a:rPr lang="en-US" sz="1800" dirty="0" smtClean="0"/>
              <a:t>(docker-</a:t>
            </a:r>
            <a:r>
              <a:rPr lang="en-US" sz="1800" dirty="0" err="1" smtClean="0"/>
              <a:t>ssh</a:t>
            </a:r>
            <a:r>
              <a:rPr lang="en-US" sz="1800" dirty="0" smtClean="0"/>
              <a:t>)?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Can I run this script in production?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Is this script supported by Splunk?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Does it run on other Linux distribution beside Ubuntu or OSX?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Does it run on Windows?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Is the script using docker swarm?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Why there is a hypervisor used with MacOS/Windows?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Can I run this script inside a VM?</a:t>
            </a:r>
          </a:p>
          <a:p>
            <a:pPr marL="457200" indent="-457200">
              <a:buFont typeface="Wingdings" charset="2"/>
              <a:buAutoNum type="arabicPlain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1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49"/>
    </mc:Choice>
    <mc:Fallback xmlns="">
      <p:transition xmlns:p14="http://schemas.microsoft.com/office/powerpoint/2010/main" spd="slow" advTm="2416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953" y="1648338"/>
            <a:ext cx="10109201" cy="39534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 need to </a:t>
            </a:r>
            <a:r>
              <a:rPr lang="en-US" smtClean="0"/>
              <a:t>learn docker/VM</a:t>
            </a:r>
            <a:endParaRPr lang="en-US" dirty="0" smtClean="0"/>
          </a:p>
          <a:p>
            <a:r>
              <a:rPr lang="en-US" dirty="0" smtClean="0"/>
              <a:t>Quick and easy way to learn clusters</a:t>
            </a:r>
          </a:p>
          <a:p>
            <a:r>
              <a:rPr lang="en-US" dirty="0" smtClean="0"/>
              <a:t>Potentially a game changer</a:t>
            </a:r>
          </a:p>
          <a:p>
            <a:r>
              <a:rPr lang="en-US" dirty="0" smtClean="0"/>
              <a:t>10-15 script installation time</a:t>
            </a:r>
          </a:p>
          <a:p>
            <a:r>
              <a:rPr lang="en-US" dirty="0" smtClean="0"/>
              <a:t>Learn </a:t>
            </a:r>
            <a:r>
              <a:rPr lang="en-US" dirty="0"/>
              <a:t>docker in 10 minutes video: </a:t>
            </a:r>
            <a:r>
              <a:rPr lang="en-US" dirty="0">
                <a:hlinkClick r:id="rId2"/>
              </a:rPr>
              <a:t>https://www.youtube.com/watch?v=YFl2mCHdv24</a:t>
            </a:r>
            <a:endParaRPr lang="en-US" dirty="0"/>
          </a:p>
          <a:p>
            <a:r>
              <a:rPr lang="en-US" dirty="0" smtClean="0"/>
              <a:t>Full </a:t>
            </a:r>
            <a:r>
              <a:rPr lang="en-US" dirty="0"/>
              <a:t>&amp;</a:t>
            </a:r>
            <a:r>
              <a:rPr lang="en-US" dirty="0" smtClean="0"/>
              <a:t> detailed Splunk n’ </a:t>
            </a:r>
            <a:r>
              <a:rPr lang="en-US" dirty="0"/>
              <a:t>Box </a:t>
            </a:r>
            <a:r>
              <a:rPr lang="en-US" dirty="0" smtClean="0"/>
              <a:t>video (</a:t>
            </a:r>
            <a:r>
              <a:rPr lang="en-US" dirty="0" err="1" smtClean="0"/>
              <a:t>google</a:t>
            </a:r>
            <a:r>
              <a:rPr lang="en-US" dirty="0" smtClean="0"/>
              <a:t> splunk n box):  </a:t>
            </a:r>
            <a:r>
              <a:rPr lang="en-US" dirty="0">
                <a:hlinkClick r:id="rId3"/>
              </a:rPr>
              <a:t>https://www.youtube.com/watch?v=k1WmnlWa4lo&amp;feature=</a:t>
            </a:r>
            <a:r>
              <a:rPr lang="en-US" dirty="0" smtClean="0">
                <a:hlinkClick r:id="rId3"/>
              </a:rPr>
              <a:t>youtu.be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39284" y="107577"/>
            <a:ext cx="10109201" cy="98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8000"/>
                </a:solidFill>
              </a:rPr>
              <a:t>F</a:t>
            </a:r>
            <a:r>
              <a:rPr lang="en-US" dirty="0" smtClean="0">
                <a:solidFill>
                  <a:srgbClr val="008000"/>
                </a:solidFill>
              </a:rPr>
              <a:t>inal Thoughts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7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66" y="2141754"/>
            <a:ext cx="10109201" cy="1653988"/>
          </a:xfrm>
        </p:spPr>
        <p:txBody>
          <a:bodyPr/>
          <a:lstStyle/>
          <a:p>
            <a:r>
              <a:rPr lang="en-US" sz="13800" dirty="0" smtClean="0">
                <a:solidFill>
                  <a:srgbClr val="008000"/>
                </a:solidFill>
              </a:rPr>
              <a:t>DEMO</a:t>
            </a:r>
            <a:endParaRPr lang="en-US" sz="13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8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4"/>
    </mc:Choice>
    <mc:Fallback xmlns="">
      <p:transition xmlns:p14="http://schemas.microsoft.com/office/powerpoint/2010/main" spd="slow" advTm="55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2292" y="1586693"/>
            <a:ext cx="10109201" cy="3953436"/>
          </a:xfrm>
        </p:spPr>
        <p:txBody>
          <a:bodyPr>
            <a:noAutofit/>
          </a:bodyPr>
          <a:lstStyle/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have the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  <a:r>
              <a:rPr lang="en-US" sz="2800" dirty="0" smtClean="0"/>
              <a:t> to build a test environment</a:t>
            </a:r>
          </a:p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have the </a:t>
            </a:r>
            <a:r>
              <a:rPr lang="en-US" sz="2800" dirty="0" smtClean="0">
                <a:solidFill>
                  <a:srgbClr val="FFFF00"/>
                </a:solidFill>
              </a:rPr>
              <a:t>budget</a:t>
            </a:r>
            <a:r>
              <a:rPr lang="en-US" sz="2800" dirty="0" smtClean="0"/>
              <a:t> (most testing done on laptop)</a:t>
            </a:r>
          </a:p>
          <a:p>
            <a:r>
              <a:rPr lang="en-US" sz="2800" dirty="0" smtClean="0"/>
              <a:t>I just want to </a:t>
            </a:r>
            <a:r>
              <a:rPr lang="en-US" sz="2800" dirty="0" smtClean="0">
                <a:solidFill>
                  <a:srgbClr val="FFFF00"/>
                </a:solidFill>
              </a:rPr>
              <a:t>focus on Splunk </a:t>
            </a:r>
            <a:r>
              <a:rPr lang="en-US" sz="2800" dirty="0" smtClean="0"/>
              <a:t>and don</a:t>
            </a:r>
            <a:r>
              <a:rPr lang="mr-IN" sz="2800" dirty="0" smtClean="0"/>
              <a:t>’</a:t>
            </a:r>
            <a:r>
              <a:rPr lang="en-US" sz="2800" dirty="0" smtClean="0"/>
              <a:t>t want to learn docker/VM</a:t>
            </a:r>
          </a:p>
          <a:p>
            <a:r>
              <a:rPr lang="en-US" sz="2800" dirty="0" smtClean="0"/>
              <a:t>I need a training lab for my </a:t>
            </a:r>
            <a:r>
              <a:rPr lang="en-US" sz="2800" dirty="0" smtClean="0">
                <a:solidFill>
                  <a:srgbClr val="FFFF00"/>
                </a:solidFill>
              </a:rPr>
              <a:t>users education</a:t>
            </a:r>
          </a:p>
          <a:p>
            <a:r>
              <a:rPr lang="en-US" sz="2800" dirty="0" smtClean="0"/>
              <a:t>I have </a:t>
            </a:r>
            <a:r>
              <a:rPr lang="en-US" sz="2800" dirty="0" smtClean="0">
                <a:solidFill>
                  <a:srgbClr val="FFFF00"/>
                </a:solidFill>
              </a:rPr>
              <a:t>shared lab </a:t>
            </a:r>
            <a:r>
              <a:rPr lang="en-US" sz="2800" dirty="0" smtClean="0"/>
              <a:t>with other teams</a:t>
            </a:r>
          </a:p>
          <a:p>
            <a:r>
              <a:rPr lang="en-US" sz="2800" dirty="0" smtClean="0"/>
              <a:t>Cannot </a:t>
            </a:r>
            <a:r>
              <a:rPr lang="en-US" sz="2800" dirty="0" smtClean="0">
                <a:solidFill>
                  <a:srgbClr val="FFFF00"/>
                </a:solidFill>
              </a:rPr>
              <a:t>“truly”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FF00"/>
                </a:solidFill>
              </a:rPr>
              <a:t>replicate my production</a:t>
            </a:r>
            <a:r>
              <a:rPr lang="en-US" sz="2800" dirty="0" smtClean="0"/>
              <a:t> environment in my lab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39656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What are we solving?</a:t>
            </a: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0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5"/>
    </mc:Choice>
    <mc:Fallback xmlns="">
      <p:transition xmlns:p14="http://schemas.microsoft.com/office/powerpoint/2010/main" spd="slow" advTm="543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3606" y="132235"/>
            <a:ext cx="11148485" cy="1260941"/>
          </a:xfrm>
        </p:spPr>
        <p:txBody>
          <a:bodyPr/>
          <a:lstStyle/>
          <a:p>
            <a:r>
              <a:rPr lang="en-US" sz="4400" dirty="0" smtClean="0">
                <a:solidFill>
                  <a:srgbClr val="008000"/>
                </a:solidFill>
              </a:rPr>
              <a:t>Imagine what you can build in </a:t>
            </a:r>
            <a:r>
              <a:rPr lang="en-US" sz="4400" dirty="0" smtClean="0">
                <a:solidFill>
                  <a:srgbClr val="0000FF"/>
                </a:solidFill>
              </a:rPr>
              <a:t>20</a:t>
            </a:r>
            <a:r>
              <a:rPr lang="en-US" sz="4400" dirty="0" smtClean="0">
                <a:solidFill>
                  <a:srgbClr val="008000"/>
                </a:solidFill>
              </a:rPr>
              <a:t> minutes!</a:t>
            </a:r>
            <a:endParaRPr lang="en-US" sz="4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" y="1704939"/>
            <a:ext cx="4073183" cy="3396333"/>
          </a:xfrm>
          <a:prstGeom prst="rect">
            <a:avLst/>
          </a:prstGeom>
        </p:spPr>
      </p:pic>
      <p:pic>
        <p:nvPicPr>
          <p:cNvPr id="7" name="Picture 6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91" y="1704939"/>
            <a:ext cx="4073183" cy="3396333"/>
          </a:xfrm>
          <a:prstGeom prst="rect">
            <a:avLst/>
          </a:prstGeom>
        </p:spPr>
      </p:pic>
      <p:pic>
        <p:nvPicPr>
          <p:cNvPr id="8" name="Picture 7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952" y="1704939"/>
            <a:ext cx="4073183" cy="3396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630" y="1378775"/>
            <a:ext cx="8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SITE01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6014" y="1370899"/>
            <a:ext cx="84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SITE03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0630" y="1363022"/>
            <a:ext cx="8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SITE02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3" name="Picture 2" descr="c0446226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55" y="5439833"/>
            <a:ext cx="1665112" cy="12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47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244622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Docker Quick Overview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64" y="1576874"/>
            <a:ext cx="10109201" cy="3953436"/>
          </a:xfrm>
        </p:spPr>
        <p:txBody>
          <a:bodyPr>
            <a:normAutofit/>
          </a:bodyPr>
          <a:lstStyle/>
          <a:p>
            <a:r>
              <a:rPr lang="en-US" dirty="0" smtClean="0"/>
              <a:t>Began </a:t>
            </a:r>
            <a:r>
              <a:rPr lang="en-US" dirty="0"/>
              <a:t>as an open-source implementation of the deployment engine which </a:t>
            </a:r>
            <a:r>
              <a:rPr lang="en-US" dirty="0" smtClean="0"/>
              <a:t>powers dot Cloud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platform for managing Linux </a:t>
            </a:r>
            <a:r>
              <a:rPr lang="en-US" dirty="0" smtClean="0"/>
              <a:t>Containers</a:t>
            </a:r>
            <a:endParaRPr lang="en-US" dirty="0"/>
          </a:p>
          <a:p>
            <a:r>
              <a:rPr lang="en-US" dirty="0" smtClean="0"/>
              <a:t>Rich set of API</a:t>
            </a:r>
            <a:endParaRPr lang="en-US" dirty="0"/>
          </a:p>
          <a:p>
            <a:r>
              <a:rPr lang="en-US" dirty="0" smtClean="0"/>
              <a:t>Small footprint and fast</a:t>
            </a:r>
            <a:endParaRPr lang="en-US" dirty="0"/>
          </a:p>
          <a:p>
            <a:r>
              <a:rPr lang="en-US" dirty="0" smtClean="0"/>
              <a:t>Very active user community</a:t>
            </a:r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11"/>
    </mc:Choice>
    <mc:Fallback xmlns="">
      <p:transition xmlns:p14="http://schemas.microsoft.com/office/powerpoint/2010/main" spd="slow" advTm="481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059" y="306168"/>
            <a:ext cx="10111316" cy="10443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Linux Kernel Features </a:t>
            </a:r>
            <a:r>
              <a:rPr lang="en-US" b="1" i="1" dirty="0">
                <a:solidFill>
                  <a:srgbClr val="008000"/>
                </a:solidFill>
              </a:rPr>
              <a:t>used</a:t>
            </a:r>
            <a:r>
              <a:rPr lang="en-US" b="1" dirty="0">
                <a:solidFill>
                  <a:srgbClr val="008000"/>
                </a:solidFill>
              </a:rPr>
              <a:t> by Linux </a:t>
            </a:r>
            <a:r>
              <a:rPr lang="en-US" b="1" dirty="0" smtClean="0">
                <a:solidFill>
                  <a:srgbClr val="008000"/>
                </a:solidFill>
              </a:rPr>
              <a:t>Containers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Namespaces</a:t>
            </a:r>
            <a:endParaRPr lang="en-US" sz="3400" dirty="0"/>
          </a:p>
          <a:p>
            <a:pPr lvl="1"/>
            <a:r>
              <a:rPr lang="en-US" dirty="0"/>
              <a:t>(</a:t>
            </a:r>
            <a:r>
              <a:rPr lang="en-US" dirty="0" err="1"/>
              <a:t>mnt</a:t>
            </a:r>
            <a:r>
              <a:rPr lang="en-US" dirty="0"/>
              <a:t>, </a:t>
            </a:r>
            <a:r>
              <a:rPr lang="en-US" dirty="0" err="1"/>
              <a:t>pid</a:t>
            </a:r>
            <a:r>
              <a:rPr lang="en-US" dirty="0"/>
              <a:t>, net, </a:t>
            </a:r>
            <a:r>
              <a:rPr lang="en-US" dirty="0" err="1"/>
              <a:t>ipc</a:t>
            </a:r>
            <a:r>
              <a:rPr lang="en-US" dirty="0"/>
              <a:t>, </a:t>
            </a:r>
            <a:r>
              <a:rPr lang="en-US" dirty="0" err="1"/>
              <a:t>uts</a:t>
            </a:r>
            <a:r>
              <a:rPr lang="en-US" dirty="0"/>
              <a:t>/hostname, user ids)</a:t>
            </a:r>
          </a:p>
          <a:p>
            <a:r>
              <a:rPr lang="en-US" sz="3400" dirty="0" err="1" smtClean="0">
                <a:solidFill>
                  <a:srgbClr val="FFFF00"/>
                </a:solidFill>
              </a:rPr>
              <a:t>cgroups</a:t>
            </a:r>
            <a:endParaRPr lang="en-US" sz="3400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(</a:t>
            </a:r>
            <a:r>
              <a:rPr lang="en-US" dirty="0" err="1"/>
              <a:t>cpu</a:t>
            </a:r>
            <a:r>
              <a:rPr lang="en-US" dirty="0"/>
              <a:t>, memory, disk, i/o - resource management)</a:t>
            </a:r>
          </a:p>
          <a:p>
            <a:r>
              <a:rPr lang="en-US" sz="3100" dirty="0" smtClean="0"/>
              <a:t> </a:t>
            </a:r>
            <a:r>
              <a:rPr lang="en-US" sz="3400" dirty="0" err="1"/>
              <a:t>AppArmor</a:t>
            </a:r>
            <a:r>
              <a:rPr lang="en-US" sz="3400" dirty="0"/>
              <a:t>, </a:t>
            </a:r>
            <a:r>
              <a:rPr lang="en-US" sz="3400" dirty="0" err="1"/>
              <a:t>SELinux</a:t>
            </a:r>
            <a:endParaRPr lang="en-US" sz="3400" dirty="0"/>
          </a:p>
          <a:p>
            <a:pPr lvl="1"/>
            <a:r>
              <a:rPr lang="en-US" dirty="0"/>
              <a:t>(security/access control)</a:t>
            </a:r>
          </a:p>
          <a:p>
            <a:r>
              <a:rPr lang="en-US" sz="3400" dirty="0" err="1" smtClean="0"/>
              <a:t>seccomp</a:t>
            </a:r>
            <a:endParaRPr lang="en-US" sz="3400" dirty="0"/>
          </a:p>
          <a:p>
            <a:pPr lvl="1"/>
            <a:r>
              <a:rPr lang="en-US" dirty="0"/>
              <a:t>(computation isolation)</a:t>
            </a:r>
          </a:p>
          <a:p>
            <a:r>
              <a:rPr lang="en-US" sz="3400" dirty="0" smtClean="0"/>
              <a:t> </a:t>
            </a:r>
            <a:r>
              <a:rPr lang="en-US" sz="3400" dirty="0" err="1"/>
              <a:t>chroot</a:t>
            </a:r>
            <a:endParaRPr lang="en-US" sz="3400" dirty="0"/>
          </a:p>
          <a:p>
            <a:pPr lvl="1"/>
            <a:r>
              <a:rPr lang="en-US" dirty="0"/>
              <a:t>(file system isolation)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3"/>
    </mc:Choice>
    <mc:Fallback xmlns="">
      <p:transition xmlns:p14="http://schemas.microsoft.com/office/powerpoint/2010/main" spd="slow" advTm="2865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556" y="-110257"/>
            <a:ext cx="10018713" cy="8745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Why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393" y="1007974"/>
            <a:ext cx="10018713" cy="4810897"/>
          </a:xfrm>
        </p:spPr>
        <p:txBody>
          <a:bodyPr>
            <a:noAutofit/>
          </a:bodyPr>
          <a:lstStyle/>
          <a:p>
            <a:r>
              <a:rPr lang="en-US" dirty="0"/>
              <a:t>Ship More Software Faster</a:t>
            </a:r>
          </a:p>
          <a:p>
            <a:r>
              <a:rPr lang="en-US" dirty="0"/>
              <a:t>Minimal overhead/resource usage</a:t>
            </a:r>
          </a:p>
          <a:p>
            <a:r>
              <a:rPr lang="en-US" dirty="0" smtClean="0"/>
              <a:t>Speed, simplicity and application portability</a:t>
            </a:r>
            <a:endParaRPr lang="en-US" dirty="0"/>
          </a:p>
          <a:p>
            <a:r>
              <a:rPr lang="en-US" dirty="0"/>
              <a:t>Easy to run your whole production stack locally</a:t>
            </a:r>
          </a:p>
          <a:p>
            <a:r>
              <a:rPr lang="en-US" dirty="0"/>
              <a:t>Simply share your application with </a:t>
            </a:r>
            <a:r>
              <a:rPr lang="en-US" dirty="0" smtClean="0"/>
              <a:t>others</a:t>
            </a:r>
          </a:p>
          <a:p>
            <a:r>
              <a:rPr lang="en-US" dirty="0"/>
              <a:t>Faster delivery of your applications</a:t>
            </a:r>
          </a:p>
          <a:p>
            <a:r>
              <a:rPr lang="en-US" dirty="0"/>
              <a:t>Deploying and scaling more </a:t>
            </a:r>
            <a:r>
              <a:rPr lang="en-US" dirty="0" smtClean="0"/>
              <a:t>easily</a:t>
            </a:r>
          </a:p>
          <a:p>
            <a:r>
              <a:rPr lang="en-US" dirty="0"/>
              <a:t>Fully Automated, Easy To Deploy, Quickly </a:t>
            </a:r>
            <a:r>
              <a:rPr lang="en-US" dirty="0" smtClean="0"/>
              <a:t>Scale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47"/>
    </mc:Choice>
    <mc:Fallback xmlns="">
      <p:transition xmlns:p14="http://schemas.microsoft.com/office/powerpoint/2010/main" spd="slow" advTm="867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065" y="238144"/>
            <a:ext cx="9588163" cy="1165661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VM vs. Container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35429" y="1128888"/>
            <a:ext cx="11756571" cy="6293555"/>
            <a:chOff x="215900" y="0"/>
            <a:chExt cx="11756571" cy="6858000"/>
          </a:xfrm>
        </p:grpSpPr>
        <p:pic>
          <p:nvPicPr>
            <p:cNvPr id="5" name="Picture 4" descr="Docker-Infrastructu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00" y="0"/>
              <a:ext cx="11756571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046899" y="5586842"/>
              <a:ext cx="3144334" cy="584776"/>
            </a:xfrm>
            <a:prstGeom prst="rect">
              <a:avLst/>
            </a:prstGeom>
            <a:solidFill>
              <a:srgbClr val="313B3E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 </a:t>
              </a:r>
              <a:r>
                <a:rPr lang="en-US" sz="3200" dirty="0" smtClean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Virtual Machine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032942" y="5603623"/>
              <a:ext cx="3144334" cy="584776"/>
            </a:xfrm>
            <a:prstGeom prst="rect">
              <a:avLst/>
            </a:prstGeom>
            <a:solidFill>
              <a:srgbClr val="313B3E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 </a:t>
              </a:r>
              <a:r>
                <a:rPr lang="en-US" sz="3200" dirty="0" smtClean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Container</a:t>
              </a:r>
            </a:p>
          </p:txBody>
        </p:sp>
        <p:sp>
          <p:nvSpPr>
            <p:cNvPr id="8" name="Striped Right Arrow 7"/>
            <p:cNvSpPr/>
            <p:nvPr/>
          </p:nvSpPr>
          <p:spPr>
            <a:xfrm>
              <a:off x="1145800" y="3438515"/>
              <a:ext cx="664316" cy="357203"/>
            </a:xfrm>
            <a:prstGeom prst="stripedRightArrow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12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Where is Docker in this spectrum?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81240" y="3304071"/>
            <a:ext cx="5444800" cy="47034"/>
          </a:xfrm>
          <a:prstGeom prst="line">
            <a:avLst/>
          </a:prstGeom>
          <a:ln>
            <a:prstDash val="dash"/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rge_v-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19" y="2629715"/>
            <a:ext cx="1773961" cy="1582677"/>
          </a:xfrm>
          <a:prstGeom prst="rect">
            <a:avLst/>
          </a:prstGeom>
        </p:spPr>
      </p:pic>
      <p:pic>
        <p:nvPicPr>
          <p:cNvPr id="13" name="Picture 12" descr="virtual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6" y="2751429"/>
            <a:ext cx="1716706" cy="171670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413294" y="2716156"/>
            <a:ext cx="1719889" cy="1646155"/>
            <a:chOff x="2584204" y="3456467"/>
            <a:chExt cx="4165937" cy="4165937"/>
          </a:xfrm>
        </p:grpSpPr>
        <p:pic>
          <p:nvPicPr>
            <p:cNvPr id="15" name="Picture 14" descr="virtualiz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204" y="3456467"/>
              <a:ext cx="4165937" cy="416593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222192" y="3856706"/>
              <a:ext cx="2375485" cy="1916595"/>
            </a:xfrm>
            <a:prstGeom prst="rect">
              <a:avLst/>
            </a:prstGeom>
            <a:solidFill>
              <a:srgbClr val="23224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5153" y="4549775"/>
            <a:ext cx="234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in VM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54922" y="4474088"/>
            <a:ext cx="270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Native 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2211" y="4011781"/>
            <a:ext cx="283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in Docker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66"/>
    </mc:Choice>
    <mc:Fallback xmlns="">
      <p:transition xmlns:p14="http://schemas.microsoft.com/office/powerpoint/2010/main" spd="slow" advTm="428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6951</TotalTime>
  <Words>1022</Words>
  <Application>Microsoft Macintosh PowerPoint</Application>
  <PresentationFormat>Custom</PresentationFormat>
  <Paragraphs>205</Paragraphs>
  <Slides>29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Orbit</vt:lpstr>
      <vt:lpstr>‘Dockerizing”  Splunk</vt:lpstr>
      <vt:lpstr>PowerPoint Presentation</vt:lpstr>
      <vt:lpstr>What are we solving?</vt:lpstr>
      <vt:lpstr>Imagine what you can build in 20 minutes!</vt:lpstr>
      <vt:lpstr>Docker Quick Overview</vt:lpstr>
      <vt:lpstr>Linux Kernel Features used by Linux Containers</vt:lpstr>
      <vt:lpstr>Why Docker?</vt:lpstr>
      <vt:lpstr>VM vs. Container</vt:lpstr>
      <vt:lpstr>Where is Docker in this spectrum?</vt:lpstr>
      <vt:lpstr>Docker Architecture</vt:lpstr>
      <vt:lpstr>Time to Provision Hosts:</vt:lpstr>
      <vt:lpstr>Docker Tools</vt:lpstr>
      <vt:lpstr>Dockerfile?</vt:lpstr>
      <vt:lpstr>Splunk n’ Box Possible Use Cases</vt:lpstr>
      <vt:lpstr>Splunk n’ Box Features</vt:lpstr>
      <vt:lpstr>Configuring the script</vt:lpstr>
      <vt:lpstr>Host (container) naming rules</vt:lpstr>
      <vt:lpstr>MacOS Notes: </vt:lpstr>
      <vt:lpstr>My LAB</vt:lpstr>
      <vt:lpstr>Wi-Fi</vt:lpstr>
      <vt:lpstr>Starting Checks</vt:lpstr>
      <vt:lpstr>Main Menu</vt:lpstr>
      <vt:lpstr>Clustering Menu</vt:lpstr>
      <vt:lpstr>Show all containers Menu</vt:lpstr>
      <vt:lpstr>Finished run</vt:lpstr>
      <vt:lpstr>Real Performance Numbers</vt:lpstr>
      <vt:lpstr>FAQ</vt:lpstr>
      <vt:lpstr>PowerPoint Presentation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Workshop</dc:title>
  <dc:creator>Ahmad Rafiee</dc:creator>
  <cp:lastModifiedBy>Mohamad Hassan</cp:lastModifiedBy>
  <cp:revision>185</cp:revision>
  <dcterms:created xsi:type="dcterms:W3CDTF">2016-12-07T13:15:02Z</dcterms:created>
  <dcterms:modified xsi:type="dcterms:W3CDTF">2017-01-31T00:24:37Z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